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9"/>
  </p:notesMasterIdLst>
  <p:sldIdLst>
    <p:sldId id="257" r:id="rId3"/>
    <p:sldId id="258" r:id="rId4"/>
    <p:sldId id="260" r:id="rId5"/>
    <p:sldId id="256" r:id="rId6"/>
    <p:sldId id="259" r:id="rId7"/>
    <p:sldId id="261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8" autoAdjust="0"/>
    <p:restoredTop sz="94660"/>
  </p:normalViewPr>
  <p:slideViewPr>
    <p:cSldViewPr snapToGrid="0">
      <p:cViewPr varScale="1">
        <p:scale>
          <a:sx n="81" d="100"/>
          <a:sy n="81" d="100"/>
        </p:scale>
        <p:origin x="7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8FB53C6-A6D9-4476-AC3A-9737E3281822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F3B69CF-4806-4347-B7D6-B36C682AC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92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smtClean="0">
              <a:ea typeface="SimSun" pitchFamily="2" charset="-122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9F8A113F-623D-404B-8AB1-56B1F1B866E3}" type="slidenum">
              <a:rPr lang="en-US" altLang="zh-CN" smtClean="0">
                <a:latin typeface="Arial" charset="0"/>
              </a:rPr>
              <a:pPr>
                <a:defRPr/>
              </a:pPr>
              <a:t>1</a:t>
            </a:fld>
            <a:endParaRPr lang="en-US" altLang="zh-CN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951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ADFA-9C87-4B65-BA53-1B9CED376954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1EF0-5A1B-4395-89C0-A9355834C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84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ADFA-9C87-4B65-BA53-1B9CED376954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1EF0-5A1B-4395-89C0-A9355834C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38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ADFA-9C87-4B65-BA53-1B9CED376954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1EF0-5A1B-4395-89C0-A9355834C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902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5C9B9-3830-48BE-9625-2B7674DD82FE}" type="datetimeFigureOut">
              <a:rPr lang="en-US" altLang="zh-CN"/>
              <a:pPr>
                <a:defRPr/>
              </a:pPr>
              <a:t>3/3/2017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17E01-8766-4190-9D6A-948B9F0E086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97475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C4067-06ED-493B-B568-998B521B27F8}" type="datetimeFigureOut">
              <a:rPr lang="en-US" altLang="zh-CN"/>
              <a:pPr>
                <a:defRPr/>
              </a:pPr>
              <a:t>3/3/2017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1240F-2D1B-42D4-8525-E3E65237C3B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64975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DC80F-68C9-423B-B0AF-30EEDDC47A05}" type="datetimeFigureOut">
              <a:rPr lang="en-US" altLang="zh-CN"/>
              <a:pPr>
                <a:defRPr/>
              </a:pPr>
              <a:t>3/3/2017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CAF80-1B0F-41C0-A6E2-1CBEFE74D29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805630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320C4-DE34-4E2D-84B9-84DD5CFB6276}" type="datetimeFigureOut">
              <a:rPr lang="en-US" altLang="zh-CN"/>
              <a:pPr>
                <a:defRPr/>
              </a:pPr>
              <a:t>3/3/2017</a:t>
            </a:fld>
            <a:endParaRPr lang="en-US" altLang="zh-CN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DB9A8-5E93-4958-8093-E2F2D87C7B3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948608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49068-9B50-4DC8-9660-05E4D5A4E713}" type="datetimeFigureOut">
              <a:rPr lang="en-US" altLang="zh-CN"/>
              <a:pPr>
                <a:defRPr/>
              </a:pPr>
              <a:t>3/3/2017</a:t>
            </a:fld>
            <a:endParaRPr lang="en-US" altLang="zh-CN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D3DBE-A71C-4F96-A383-F189257FC29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54489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D9210-F50A-41D4-BF90-625052DECE87}" type="datetimeFigureOut">
              <a:rPr lang="en-US" altLang="zh-CN"/>
              <a:pPr>
                <a:defRPr/>
              </a:pPr>
              <a:t>3/3/2017</a:t>
            </a:fld>
            <a:endParaRPr lang="en-US" altLang="zh-CN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37289-273B-4735-A9F1-9F167364E3A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671814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Picture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622465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3DEE9-D084-43CC-A612-9C10A8BB87F6}" type="datetimeFigureOut">
              <a:rPr lang="en-US" altLang="zh-CN"/>
              <a:pPr>
                <a:defRPr/>
              </a:pPr>
              <a:t>3/3/2017</a:t>
            </a:fld>
            <a:endParaRPr lang="en-US" altLang="zh-CN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03013-3EDC-4951-BB67-2E330D61E86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45360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ADFA-9C87-4B65-BA53-1B9CED376954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1EF0-5A1B-4395-89C0-A9355834C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713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B4C82-D8C3-4F09-8EF9-97B22AD8A4D7}" type="datetimeFigureOut">
              <a:rPr lang="en-US" altLang="zh-CN"/>
              <a:pPr>
                <a:defRPr/>
              </a:pPr>
              <a:t>3/3/2017</a:t>
            </a:fld>
            <a:endParaRPr lang="en-US" altLang="zh-CN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6F6C6-EB6B-4C42-9BB3-0D2853EF8ED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998245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D85CE-6234-4F99-9ACB-0A029082FAA5}" type="datetimeFigureOut">
              <a:rPr lang="en-US" altLang="zh-CN"/>
              <a:pPr>
                <a:defRPr/>
              </a:pPr>
              <a:t>3/3/2017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35DA4-C8BE-43B5-9F93-86FE2EE5B0E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899551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AEC0F-A3E3-46DA-BF17-365D8744DB3E}" type="datetimeFigureOut">
              <a:rPr lang="en-US" altLang="zh-CN"/>
              <a:pPr>
                <a:defRPr/>
              </a:pPr>
              <a:t>3/3/2017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D6509-A092-4044-8107-4EB56BE5D41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36981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ADFA-9C87-4B65-BA53-1B9CED376954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1EF0-5A1B-4395-89C0-A9355834C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721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ADFA-9C87-4B65-BA53-1B9CED376954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1EF0-5A1B-4395-89C0-A9355834C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65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ADFA-9C87-4B65-BA53-1B9CED376954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1EF0-5A1B-4395-89C0-A9355834C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347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ADFA-9C87-4B65-BA53-1B9CED376954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1EF0-5A1B-4395-89C0-A9355834C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5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ADFA-9C87-4B65-BA53-1B9CED376954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1EF0-5A1B-4395-89C0-A9355834C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266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ADFA-9C87-4B65-BA53-1B9CED376954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1EF0-5A1B-4395-89C0-A9355834C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511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ADFA-9C87-4B65-BA53-1B9CED376954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41EF0-5A1B-4395-89C0-A9355834C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47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BADFA-9C87-4B65-BA53-1B9CED376954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41EF0-5A1B-4395-89C0-A9355834C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051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ea typeface="SimSun" pitchFamily="2" charset="-122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29F5D2-8B8E-4AF9-AAAD-29B6F3FA36B7}" type="datetimeFigureOut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3/3/2017</a:t>
            </a:fld>
            <a:endParaRPr lang="en-US" altLang="zh-C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  <a:ea typeface="SimSun" pitchFamily="2" charset="-122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4CCCA8-9A40-4B02-9785-18EDADF943DF}" type="slidenum">
              <a:rPr lang="en-US" altLang="zh-CN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5677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trosurf.com/luxorion/Documents/aurore-8sep02-stevoss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0.jpeg"/><Relationship Id="rId5" Type="http://schemas.openxmlformats.org/officeDocument/2006/relationships/image" Target="../media/image5.jpeg"/><Relationship Id="rId4" Type="http://schemas.openxmlformats.org/officeDocument/2006/relationships/hyperlink" Target="http://www.astrosurf.com/luxorion/Documents/aurore-8sep02-stevoss.jpg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000000"/>
              </a:gs>
              <a:gs pos="55000">
                <a:schemeClr val="tx2"/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507692" y="572754"/>
            <a:ext cx="8269288" cy="673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Plans and Progress on the USA-based Space Weather Socio-Economic Study</a:t>
            </a:r>
            <a:endParaRPr lang="en-US" altLang="zh-CN" sz="3200" dirty="0">
              <a:solidFill>
                <a:schemeClr val="bg1"/>
              </a:solidFill>
              <a:ea typeface="SimSun" pitchFamily="2" charset="-122"/>
            </a:endParaRPr>
          </a:p>
        </p:txBody>
      </p:sp>
      <p:sp>
        <p:nvSpPr>
          <p:cNvPr id="7172" name="Rectangle 6"/>
          <p:cNvSpPr>
            <a:spLocks noChangeArrowheads="1"/>
          </p:cNvSpPr>
          <p:nvPr/>
        </p:nvSpPr>
        <p:spPr bwMode="auto">
          <a:xfrm>
            <a:off x="3186112" y="5279479"/>
            <a:ext cx="3769647" cy="853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400" dirty="0" smtClean="0">
                <a:solidFill>
                  <a:schemeClr val="bg1"/>
                </a:solidFill>
              </a:rPr>
              <a:t>Terry Onsager and </a:t>
            </a:r>
            <a:r>
              <a:rPr lang="en-US" sz="1400" u="sng" dirty="0" smtClean="0">
                <a:solidFill>
                  <a:schemeClr val="bg1"/>
                </a:solidFill>
              </a:rPr>
              <a:t>Doug </a:t>
            </a:r>
            <a:r>
              <a:rPr lang="en-US" sz="1400" u="sng" dirty="0" err="1" smtClean="0">
                <a:solidFill>
                  <a:schemeClr val="bg1"/>
                </a:solidFill>
              </a:rPr>
              <a:t>Biesecker</a:t>
            </a:r>
            <a:endParaRPr lang="en-US" sz="1400" u="sng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zh-CN" sz="1400" dirty="0" smtClean="0">
                <a:solidFill>
                  <a:srgbClr val="FFFFFF"/>
                </a:solidFill>
                <a:ea typeface="SimSun" pitchFamily="2" charset="-122"/>
              </a:rPr>
              <a:t>NOAA </a:t>
            </a:r>
            <a:r>
              <a:rPr lang="en-US" altLang="zh-CN" sz="1400" dirty="0">
                <a:solidFill>
                  <a:srgbClr val="FFFFFF"/>
                </a:solidFill>
                <a:ea typeface="SimSun" pitchFamily="2" charset="-122"/>
              </a:rPr>
              <a:t>Space Weather Prediction Center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zh-CN" sz="1400" dirty="0">
                <a:solidFill>
                  <a:srgbClr val="FFFFFF"/>
                </a:solidFill>
                <a:ea typeface="SimSun" pitchFamily="2" charset="-122"/>
              </a:rPr>
              <a:t>Terry.Onsager@noaa.gov </a:t>
            </a:r>
          </a:p>
        </p:txBody>
      </p:sp>
      <p:pic>
        <p:nvPicPr>
          <p:cNvPr id="30724" name="Picture 8" descr="NOA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2226" y="5390434"/>
            <a:ext cx="636638" cy="63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8100000" algn="ctr" rotWithShape="0">
              <a:srgbClr val="808080">
                <a:alpha val="50000"/>
              </a:srgbClr>
            </a:outerShdw>
          </a:effectLst>
        </p:spPr>
      </p:pic>
      <p:pic>
        <p:nvPicPr>
          <p:cNvPr id="7174" name="Picture 9" descr="SpWeatherWkBannerPlai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143125"/>
            <a:ext cx="9144000" cy="251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4166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060610" y="353995"/>
            <a:ext cx="413543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dirty="0" smtClean="0">
                <a:solidFill>
                  <a:srgbClr val="FFFFFF"/>
                </a:solidFill>
              </a:rPr>
              <a:t>Outline</a:t>
            </a: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8195" name="TextBox 4"/>
          <p:cNvSpPr txBox="1">
            <a:spLocks noChangeArrowheads="1"/>
          </p:cNvSpPr>
          <p:nvPr/>
        </p:nvSpPr>
        <p:spPr bwMode="auto">
          <a:xfrm>
            <a:off x="3124906" y="2664988"/>
            <a:ext cx="5426311" cy="201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0988" indent="-280988">
              <a:spcAft>
                <a:spcPts val="1800"/>
              </a:spcAft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•	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National mandate for study</a:t>
            </a:r>
            <a:endParaRPr lang="en-US" sz="2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0988" indent="-280988">
              <a:spcAft>
                <a:spcPts val="1800"/>
              </a:spcAft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•	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Study scope</a:t>
            </a:r>
            <a:endParaRPr lang="en-US" sz="2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0988" indent="-280988">
              <a:spcAft>
                <a:spcPts val="1800"/>
              </a:spcAft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•	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Work 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description</a:t>
            </a:r>
          </a:p>
          <a:p>
            <a:pPr marL="280988" indent="-280988">
              <a:spcAft>
                <a:spcPts val="1800"/>
              </a:spcAft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•	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Focus session at Space Weather Workshop</a:t>
            </a:r>
            <a:endParaRPr lang="en-US" sz="2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6" name="Picture 6" descr="airplane"/>
          <p:cNvPicPr>
            <a:picLocks noChangeAspect="1" noChangeArrowheads="1"/>
          </p:cNvPicPr>
          <p:nvPr/>
        </p:nvPicPr>
        <p:blipFill rotWithShape="1">
          <a:blip r:embed="rId2" cstate="print"/>
          <a:srcRect l="8118" t="9069" r="3648" b="14110"/>
          <a:stretch/>
        </p:blipFill>
        <p:spPr bwMode="auto">
          <a:xfrm>
            <a:off x="460728" y="3138310"/>
            <a:ext cx="2022828" cy="1320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9" descr="aurore-8sep02-stevosss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 cstate="print"/>
          <a:srcRect l="4704" t="17589" r="10085" b="8950"/>
          <a:stretch/>
        </p:blipFill>
        <p:spPr bwMode="auto">
          <a:xfrm>
            <a:off x="446970" y="4538133"/>
            <a:ext cx="2025297" cy="1343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2"/>
          <p:cNvPicPr>
            <a:picLocks noChangeAspect="1" noChangeArrowheads="1"/>
          </p:cNvPicPr>
          <p:nvPr/>
        </p:nvPicPr>
        <p:blipFill rotWithShape="1">
          <a:blip r:embed="rId5" cstate="print"/>
          <a:srcRect l="7874" t="26417" r="28119"/>
          <a:stretch/>
        </p:blipFill>
        <p:spPr bwMode="auto">
          <a:xfrm>
            <a:off x="458963" y="1704622"/>
            <a:ext cx="2024593" cy="1377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451556" y="5986849"/>
            <a:ext cx="8222759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0988" indent="-280988" algn="ctr">
              <a:spcAft>
                <a:spcPts val="1800"/>
              </a:spcAft>
            </a:pP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Improved understanding of economic impacts will guide future product develop and enhance the value of space weather services</a:t>
            </a:r>
          </a:p>
        </p:txBody>
      </p:sp>
    </p:spTree>
    <p:extLst>
      <p:ext uri="{BB962C8B-B14F-4D97-AF65-F5344CB8AC3E}">
        <p14:creationId xmlns:p14="http://schemas.microsoft.com/office/powerpoint/2010/main" val="258637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/>
          <p:cNvSpPr txBox="1">
            <a:spLocks noChangeArrowheads="1"/>
          </p:cNvSpPr>
          <p:nvPr/>
        </p:nvSpPr>
        <p:spPr bwMode="auto">
          <a:xfrm>
            <a:off x="1887555" y="128588"/>
            <a:ext cx="69373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200"/>
            <a:r>
              <a:rPr lang="en-US" altLang="en-US" sz="2800" dirty="0">
                <a:solidFill>
                  <a:srgbClr val="FFFFFF"/>
                </a:solidFill>
                <a:latin typeface="Calibri" panose="020F0502020204030204" pitchFamily="34" charset="0"/>
              </a:rPr>
              <a:t>Space Weather Risks are Recognized -  </a:t>
            </a:r>
            <a:r>
              <a:rPr lang="en-US" altLang="en-US" sz="2800" dirty="0" smtClean="0">
                <a:solidFill>
                  <a:srgbClr val="FFFFFF"/>
                </a:solidFill>
                <a:latin typeface="Calibri" panose="020F0502020204030204" pitchFamily="34" charset="0"/>
              </a:rPr>
              <a:t>Economic Impact Assessment Required</a:t>
            </a:r>
            <a:endParaRPr lang="en-US" altLang="en-US" sz="28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587440" y="1688702"/>
            <a:ext cx="83082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0988" indent="-280988">
              <a:spcAft>
                <a:spcPts val="1800"/>
              </a:spcAft>
            </a:pP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U.S. National Strategy and Action Plan released October, 2015</a:t>
            </a:r>
            <a:endParaRPr lang="en-US" sz="2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030912" y="2144712"/>
            <a:ext cx="3113088" cy="4713288"/>
            <a:chOff x="6030912" y="1841884"/>
            <a:chExt cx="3113088" cy="4713288"/>
          </a:xfrm>
        </p:grpSpPr>
        <p:pic>
          <p:nvPicPr>
            <p:cNvPr id="9" name="Picture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59525" y="1841884"/>
              <a:ext cx="2784475" cy="3613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62" r="2509"/>
            <a:stretch>
              <a:fillRect/>
            </a:stretch>
          </p:blipFill>
          <p:spPr bwMode="auto">
            <a:xfrm>
              <a:off x="6030912" y="3034097"/>
              <a:ext cx="2689225" cy="3521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598312" y="2439211"/>
            <a:ext cx="5576710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Action 4.5.2:  DOC, in coordination with DHS, will support research into the social and economic impacts of space-weather effects</a:t>
            </a:r>
          </a:p>
          <a:p>
            <a:pPr>
              <a:spcAft>
                <a:spcPts val="1800"/>
              </a:spcAft>
            </a:pP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Initiated: August, 2016</a:t>
            </a:r>
          </a:p>
          <a:p>
            <a:pPr>
              <a:spcAft>
                <a:spcPts val="1800"/>
              </a:spcAft>
            </a:pP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Completion: September, 2017</a:t>
            </a:r>
          </a:p>
          <a:p>
            <a:pPr>
              <a:spcAft>
                <a:spcPts val="1800"/>
              </a:spcAft>
            </a:pP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Study conducted by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Abt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Associates</a:t>
            </a:r>
            <a:endParaRPr lang="en-US" sz="2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35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104" b="23361"/>
          <a:stretch>
            <a:fillRect/>
          </a:stretch>
        </p:blipFill>
        <p:spPr bwMode="auto">
          <a:xfrm>
            <a:off x="2262377" y="4800600"/>
            <a:ext cx="226707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6" descr="airplane"/>
          <p:cNvPicPr>
            <a:picLocks noChangeAspect="1" noChangeArrowheads="1"/>
          </p:cNvPicPr>
          <p:nvPr/>
        </p:nvPicPr>
        <p:blipFill>
          <a:blip r:embed="rId3" cstate="print"/>
          <a:srcRect l="8118" r="3648"/>
          <a:stretch>
            <a:fillRect/>
          </a:stretch>
        </p:blipFill>
        <p:spPr bwMode="auto">
          <a:xfrm>
            <a:off x="4504268" y="4800977"/>
            <a:ext cx="2401888" cy="2057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aurore-8sep02-stevoss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 l="4704" r="10085"/>
          <a:stretch>
            <a:fillRect/>
          </a:stretch>
        </p:blipFill>
        <p:spPr bwMode="auto">
          <a:xfrm>
            <a:off x="-11289" y="4805362"/>
            <a:ext cx="2273300" cy="205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3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11" r="30927"/>
          <a:stretch/>
        </p:blipFill>
        <p:spPr bwMode="auto">
          <a:xfrm>
            <a:off x="6807200" y="4798999"/>
            <a:ext cx="2336801" cy="205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3060610" y="353995"/>
            <a:ext cx="3633701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rgbClr val="FFFFFF"/>
                </a:solidFill>
              </a:rPr>
              <a:t>Study Scope</a:t>
            </a: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178505" y="1547386"/>
            <a:ext cx="8852606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b="1" dirty="0" smtClean="0"/>
              <a:t>Identify</a:t>
            </a:r>
            <a:r>
              <a:rPr lang="en-US" sz="2400" b="1" dirty="0"/>
              <a:t>, describe, and quantify</a:t>
            </a:r>
            <a:r>
              <a:rPr lang="en-US" sz="2400" dirty="0"/>
              <a:t> the social and economic impacts of space weather to United States interests, including but not limited to</a:t>
            </a:r>
            <a:r>
              <a:rPr lang="en-US" sz="2400" dirty="0" smtClean="0"/>
              <a:t>:</a:t>
            </a:r>
          </a:p>
          <a:p>
            <a:pPr marL="280988" indent="-280988">
              <a:spcAft>
                <a:spcPts val="1800"/>
              </a:spcAft>
            </a:pP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•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/>
              <a:t>Damage </a:t>
            </a:r>
            <a:r>
              <a:rPr lang="en-US" sz="2400" dirty="0"/>
              <a:t>or anticipated damage to the </a:t>
            </a:r>
            <a:r>
              <a:rPr lang="en-US" sz="2400" b="1" dirty="0"/>
              <a:t>electric power system</a:t>
            </a:r>
            <a:endParaRPr lang="en-U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0988" indent="-280988">
              <a:spcAft>
                <a:spcPts val="1800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•	</a:t>
            </a:r>
            <a:r>
              <a:rPr lang="en-US" sz="2400" dirty="0" smtClean="0"/>
              <a:t>Lost </a:t>
            </a:r>
            <a:r>
              <a:rPr lang="en-US" sz="2400" dirty="0"/>
              <a:t>productivity due to </a:t>
            </a:r>
            <a:r>
              <a:rPr lang="en-US" sz="2400" b="1" dirty="0"/>
              <a:t>Global Navigation Satellite System</a:t>
            </a:r>
            <a:r>
              <a:rPr lang="en-US" sz="2400" dirty="0"/>
              <a:t> </a:t>
            </a:r>
            <a:r>
              <a:rPr lang="en-US" sz="2400" dirty="0" smtClean="0"/>
              <a:t>impacts</a:t>
            </a:r>
            <a:endParaRPr lang="en-US" sz="2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0988" indent="-280988">
              <a:spcAft>
                <a:spcPts val="1800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•	</a:t>
            </a:r>
            <a:r>
              <a:rPr lang="en-US" sz="2400" dirty="0" smtClean="0"/>
              <a:t>Impacts </a:t>
            </a:r>
            <a:r>
              <a:rPr lang="en-US" sz="2400" dirty="0"/>
              <a:t>or anticipated impacts to </a:t>
            </a:r>
            <a:r>
              <a:rPr lang="en-US" sz="2400" b="1" dirty="0"/>
              <a:t>aviation</a:t>
            </a:r>
            <a:r>
              <a:rPr lang="en-US" sz="2400" dirty="0"/>
              <a:t>, including </a:t>
            </a:r>
            <a:r>
              <a:rPr lang="en-US" sz="2400" dirty="0" smtClean="0"/>
              <a:t>radiation</a:t>
            </a:r>
            <a:endParaRPr lang="en-US" sz="2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0988" indent="-280988">
              <a:spcAft>
                <a:spcPts val="1800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•	</a:t>
            </a:r>
            <a:r>
              <a:rPr lang="en-US" sz="2400" dirty="0" smtClean="0"/>
              <a:t>Damage </a:t>
            </a:r>
            <a:r>
              <a:rPr lang="en-US" sz="2400" dirty="0"/>
              <a:t>or anticipated damage to </a:t>
            </a:r>
            <a:r>
              <a:rPr lang="en-US" sz="2400" b="1" dirty="0"/>
              <a:t>satellites</a:t>
            </a:r>
            <a:endParaRPr lang="en-U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047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3060610" y="353995"/>
            <a:ext cx="3633701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rgbClr val="FFFFFF"/>
                </a:solidFill>
              </a:rPr>
              <a:t>Work Description</a:t>
            </a: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178505" y="1965075"/>
            <a:ext cx="8852606" cy="383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0988" indent="-280988">
              <a:spcAft>
                <a:spcPts val="1800"/>
              </a:spcAft>
            </a:pP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•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/>
              <a:t>Quantify economic effects and other social effects, such as health</a:t>
            </a:r>
            <a:endParaRPr lang="en-U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0988" indent="-280988">
              <a:spcAft>
                <a:spcPts val="1800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•	</a:t>
            </a:r>
            <a:r>
              <a:rPr lang="en-US" sz="2400" dirty="0" smtClean="0"/>
              <a:t>Develop two sets of quantitative estimates:</a:t>
            </a:r>
          </a:p>
          <a:p>
            <a:pPr marL="280988" indent="-280988">
              <a:spcAft>
                <a:spcPts val="1800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solidFill>
                  <a:srgbClr val="000000"/>
                </a:solidFill>
                <a:cs typeface="Arial" pitchFamily="34" charset="0"/>
              </a:rPr>
              <a:t>-  Theoretical maximum level event</a:t>
            </a:r>
          </a:p>
          <a:p>
            <a:pPr marL="280988" indent="-280988">
              <a:spcAft>
                <a:spcPts val="1800"/>
              </a:spcAft>
            </a:pPr>
            <a:r>
              <a:rPr lang="en-US" sz="2400" dirty="0">
                <a:solidFill>
                  <a:srgbClr val="000000"/>
                </a:solidFill>
                <a:cs typeface="Arial" pitchFamily="34" charset="0"/>
              </a:rPr>
              <a:t>	</a:t>
            </a:r>
            <a:r>
              <a:rPr lang="en-US" sz="2400" dirty="0" smtClean="0">
                <a:solidFill>
                  <a:srgbClr val="000000"/>
                </a:solidFill>
                <a:cs typeface="Arial" pitchFamily="34" charset="0"/>
              </a:rPr>
              <a:t>-  Moderate, more frequently occurring event</a:t>
            </a:r>
            <a:endParaRPr lang="en-US" sz="2400" dirty="0">
              <a:solidFill>
                <a:srgbClr val="000000"/>
              </a:solidFill>
              <a:cs typeface="Arial" pitchFamily="34" charset="0"/>
            </a:endParaRPr>
          </a:p>
          <a:p>
            <a:pPr marL="280988" indent="-280988">
              <a:spcAft>
                <a:spcPts val="1800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•	</a:t>
            </a:r>
            <a:r>
              <a:rPr lang="en-US" sz="2400" dirty="0" smtClean="0"/>
              <a:t>Identify thresholds above which impacts can be expected</a:t>
            </a:r>
            <a:endParaRPr lang="en-US" sz="2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0988" indent="-280988">
              <a:spcAft>
                <a:spcPts val="1800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•	</a:t>
            </a:r>
            <a:r>
              <a:rPr lang="en-US" sz="2400" dirty="0" smtClean="0"/>
              <a:t>Full documentation of methods, procedures, and recommended work</a:t>
            </a:r>
            <a:endParaRPr lang="en-U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68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919111" y="116928"/>
            <a:ext cx="702168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rgbClr val="FFFFFF"/>
                </a:solidFill>
              </a:rPr>
              <a:t>Space Weather Workshop Session on Economic Impact Modeling</a:t>
            </a: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212372" y="1660276"/>
            <a:ext cx="8852606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0988" indent="-280988">
              <a:spcAft>
                <a:spcPts val="1800"/>
              </a:spcAft>
            </a:pP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•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/>
              <a:t>Encourage discussion of international economic impact modeling efforts</a:t>
            </a:r>
            <a:endParaRPr lang="en-U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0988" indent="-280988">
              <a:spcAft>
                <a:spcPts val="1800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•	</a:t>
            </a:r>
            <a:r>
              <a:rPr lang="en-US" sz="2400" dirty="0" smtClean="0"/>
              <a:t>Presentations on results and lessons learned</a:t>
            </a:r>
            <a:endParaRPr lang="en-US" sz="2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0988" indent="-280988">
              <a:spcAft>
                <a:spcPts val="1800"/>
              </a:spcAft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•	</a:t>
            </a:r>
            <a:r>
              <a:rPr lang="en-US" sz="2400" dirty="0" smtClean="0"/>
              <a:t>Opportunity to consider follow-on work and possible collaborations</a:t>
            </a:r>
          </a:p>
          <a:p>
            <a:pPr marL="280988" indent="-280988">
              <a:spcAft>
                <a:spcPts val="1800"/>
              </a:spcAft>
            </a:pP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*  </a:t>
            </a:r>
            <a:r>
              <a:rPr lang="en-US" sz="2400" dirty="0" smtClean="0">
                <a:solidFill>
                  <a:srgbClr val="000000"/>
                </a:solidFill>
                <a:cs typeface="Arial" pitchFamily="34" charset="0"/>
              </a:rPr>
              <a:t>See Mark Gibbs for additional information</a:t>
            </a:r>
            <a:endParaRPr lang="en-US" sz="2400" dirty="0">
              <a:solidFill>
                <a:srgbClr val="000000"/>
              </a:solidFill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71975"/>
            <a:ext cx="9144000" cy="248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313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197</TotalTime>
  <Words>140</Words>
  <Application>Microsoft Office PowerPoint</Application>
  <PresentationFormat>On-screen Show (4:3)</PresentationFormat>
  <Paragraphs>35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ＭＳ Ｐゴシック</vt:lpstr>
      <vt:lpstr>SimSun</vt:lpstr>
      <vt:lpstr>SimSun</vt:lpstr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Terry Onsager</dc:creator>
  <cp:lastModifiedBy>Doug Biesecker</cp:lastModifiedBy>
  <cp:revision>10</cp:revision>
  <cp:lastPrinted>2017-03-02T15:44:48Z</cp:lastPrinted>
  <dcterms:created xsi:type="dcterms:W3CDTF">2017-02-27T23:55:03Z</dcterms:created>
  <dcterms:modified xsi:type="dcterms:W3CDTF">2017-03-03T17:07:23Z</dcterms:modified>
</cp:coreProperties>
</file>